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E8F3B-0F28-40F3-99D5-307DDF4F34DF}" type="datetimeFigureOut">
              <a:rPr lang="vi-VN" smtClean="0"/>
              <a:pPr/>
              <a:t>18/07/2016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A9562-7085-442B-939B-27D8189723CB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A9562-7085-442B-939B-27D8189723CB}" type="slidenum">
              <a:rPr lang="vi-VN" smtClean="0"/>
              <a:pPr/>
              <a:t>5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49FB-C5A6-4137-8FFC-9C9085C8268F}" type="datetimeFigureOut">
              <a:rPr lang="vi-VN" smtClean="0"/>
              <a:pPr/>
              <a:t>18/07/2016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9664-5173-48D2-9A53-3FB88FF4BF3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49FB-C5A6-4137-8FFC-9C9085C8268F}" type="datetimeFigureOut">
              <a:rPr lang="vi-VN" smtClean="0"/>
              <a:pPr/>
              <a:t>18/07/2016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9664-5173-48D2-9A53-3FB88FF4BF3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49FB-C5A6-4137-8FFC-9C9085C8268F}" type="datetimeFigureOut">
              <a:rPr lang="vi-VN" smtClean="0"/>
              <a:pPr/>
              <a:t>18/07/2016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9664-5173-48D2-9A53-3FB88FF4BF3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49FB-C5A6-4137-8FFC-9C9085C8268F}" type="datetimeFigureOut">
              <a:rPr lang="vi-VN" smtClean="0"/>
              <a:pPr/>
              <a:t>18/07/2016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9664-5173-48D2-9A53-3FB88FF4BF3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49FB-C5A6-4137-8FFC-9C9085C8268F}" type="datetimeFigureOut">
              <a:rPr lang="vi-VN" smtClean="0"/>
              <a:pPr/>
              <a:t>18/07/2016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9664-5173-48D2-9A53-3FB88FF4BF3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49FB-C5A6-4137-8FFC-9C9085C8268F}" type="datetimeFigureOut">
              <a:rPr lang="vi-VN" smtClean="0"/>
              <a:pPr/>
              <a:t>18/07/2016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9664-5173-48D2-9A53-3FB88FF4BF3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49FB-C5A6-4137-8FFC-9C9085C8268F}" type="datetimeFigureOut">
              <a:rPr lang="vi-VN" smtClean="0"/>
              <a:pPr/>
              <a:t>18/07/2016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9664-5173-48D2-9A53-3FB88FF4BF3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49FB-C5A6-4137-8FFC-9C9085C8268F}" type="datetimeFigureOut">
              <a:rPr lang="vi-VN" smtClean="0"/>
              <a:pPr/>
              <a:t>18/07/2016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9664-5173-48D2-9A53-3FB88FF4BF3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49FB-C5A6-4137-8FFC-9C9085C8268F}" type="datetimeFigureOut">
              <a:rPr lang="vi-VN" smtClean="0"/>
              <a:pPr/>
              <a:t>18/07/2016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9664-5173-48D2-9A53-3FB88FF4BF3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49FB-C5A6-4137-8FFC-9C9085C8268F}" type="datetimeFigureOut">
              <a:rPr lang="vi-VN" smtClean="0"/>
              <a:pPr/>
              <a:t>18/07/2016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9664-5173-48D2-9A53-3FB88FF4BF3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49FB-C5A6-4137-8FFC-9C9085C8268F}" type="datetimeFigureOut">
              <a:rPr lang="vi-VN" smtClean="0"/>
              <a:pPr/>
              <a:t>18/07/2016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9664-5173-48D2-9A53-3FB88FF4BF3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49FB-C5A6-4137-8FFC-9C9085C8268F}" type="datetimeFigureOut">
              <a:rPr lang="vi-VN" smtClean="0"/>
              <a:pPr/>
              <a:t>18/07/2016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19664-5173-48D2-9A53-3FB88FF4BF35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canthuongmai.com/QuaINOX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17" descr="DSC07761"/>
          <p:cNvPicPr>
            <a:picLocks noChangeAspect="1" noChangeArrowheads="1"/>
          </p:cNvPicPr>
          <p:nvPr/>
        </p:nvPicPr>
        <p:blipFill>
          <a:blip r:embed="rId2"/>
          <a:srcRect l="11406" t="9032" r="10625" b="4659"/>
          <a:stretch>
            <a:fillRect/>
          </a:stretch>
        </p:blipFill>
        <p:spPr bwMode="auto">
          <a:xfrm>
            <a:off x="0" y="1844675"/>
            <a:ext cx="91440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00113" y="1112833"/>
            <a:ext cx="5514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00113" y="1616071"/>
            <a:ext cx="3816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Gam viết tắt là g.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187450" y="2338383"/>
            <a:ext cx="3168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1000g = 1kg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Can Roberv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373169"/>
            <a:ext cx="4032250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4572000" y="1444606"/>
            <a:ext cx="2160588" cy="6397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516688" y="1147744"/>
            <a:ext cx="172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Kim cân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 flipV="1">
            <a:off x="1979613" y="1650981"/>
            <a:ext cx="863600" cy="7921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23850" y="1290619"/>
            <a:ext cx="172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   Đĩa cân</a:t>
            </a: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flipH="1" flipV="1">
            <a:off x="1979613" y="1579544"/>
            <a:ext cx="3240087" cy="7921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 flipH="1">
            <a:off x="1692275" y="2947969"/>
            <a:ext cx="2374900" cy="431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50825" y="3090844"/>
            <a:ext cx="1657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Đòn cân</a:t>
            </a:r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>
            <a:off x="3348038" y="4973619"/>
            <a:ext cx="503237" cy="5032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3662363" y="714356"/>
            <a:ext cx="20875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320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Cân đĩa</a:t>
            </a:r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6011863" y="3811569"/>
            <a:ext cx="936625" cy="3603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6877050" y="3956031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400">
                <a:latin typeface="Times New Roman" pitchFamily="18" charset="0"/>
                <a:cs typeface="Times New Roman" pitchFamily="18" charset="0"/>
              </a:rPr>
              <a:t>Đế cân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1835150" y="5333981"/>
            <a:ext cx="568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Hộp quả cân với những quả cân có khối lượng khác 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nimBg="1"/>
      <p:bldP spid="15370" grpId="0"/>
      <p:bldP spid="15371" grpId="0" animBg="1"/>
      <p:bldP spid="15372" grpId="0"/>
      <p:bldP spid="15373" grpId="0" animBg="1"/>
      <p:bldP spid="15374" grpId="0" animBg="1"/>
      <p:bldP spid="15375" grpId="0"/>
      <p:bldP spid="15376" grpId="0" animBg="1"/>
      <p:bldP spid="15379" grpId="0"/>
      <p:bldP spid="15380" grpId="0" animBg="1"/>
      <p:bldP spid="15381" grpId="0"/>
      <p:bldP spid="153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http://www.canthuongmai.com/QuaINOX1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57158" y="3508355"/>
            <a:ext cx="75247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21" descr="DSC077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642918"/>
            <a:ext cx="75247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424333" y="545939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b="1">
                <a:latin typeface="Times New Roman" pitchFamily="18" charset="0"/>
                <a:cs typeface="Times New Roman" pitchFamily="18" charset="0"/>
              </a:rPr>
              <a:t>100g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128933" y="5316518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b="1">
                <a:latin typeface="Times New Roman" pitchFamily="18" charset="0"/>
                <a:cs typeface="Times New Roman" pitchFamily="18" charset="0"/>
              </a:rPr>
              <a:t>200g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689071" y="510696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b="1">
                <a:latin typeface="Times New Roman" pitchFamily="18" charset="0"/>
                <a:cs typeface="Times New Roman" pitchFamily="18" charset="0"/>
              </a:rPr>
              <a:t>500g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81008" y="4654530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b="1">
                <a:latin typeface="Times New Roman" pitchFamily="18" charset="0"/>
                <a:cs typeface="Times New Roman" pitchFamily="18" charset="0"/>
              </a:rPr>
              <a:t>1000g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937221" y="5387955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b="1">
                <a:latin typeface="Times New Roman" pitchFamily="18" charset="0"/>
                <a:cs typeface="Times New Roman" pitchFamily="18" charset="0"/>
              </a:rPr>
              <a:t>50g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098521" y="2182793"/>
            <a:ext cx="5630862" cy="692150"/>
            <a:chOff x="467" y="1679"/>
            <a:chExt cx="3547" cy="436"/>
          </a:xfrm>
        </p:grpSpPr>
        <p:sp>
          <p:nvSpPr>
            <p:cNvPr id="5135" name="Text Box 14"/>
            <p:cNvSpPr txBox="1">
              <a:spLocks noChangeArrowheads="1"/>
            </p:cNvSpPr>
            <p:nvPr/>
          </p:nvSpPr>
          <p:spPr bwMode="auto">
            <a:xfrm>
              <a:off x="3370" y="1679"/>
              <a:ext cx="6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32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5kg</a:t>
              </a:r>
            </a:p>
          </p:txBody>
        </p:sp>
        <p:sp>
          <p:nvSpPr>
            <p:cNvPr id="5136" name="Text Box 15"/>
            <p:cNvSpPr txBox="1">
              <a:spLocks noChangeArrowheads="1"/>
            </p:cNvSpPr>
            <p:nvPr/>
          </p:nvSpPr>
          <p:spPr bwMode="auto">
            <a:xfrm>
              <a:off x="1828" y="1788"/>
              <a:ext cx="5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2kg</a:t>
              </a:r>
            </a:p>
          </p:txBody>
        </p:sp>
        <p:sp>
          <p:nvSpPr>
            <p:cNvPr id="5137" name="Text Box 16"/>
            <p:cNvSpPr txBox="1">
              <a:spLocks noChangeArrowheads="1"/>
            </p:cNvSpPr>
            <p:nvPr/>
          </p:nvSpPr>
          <p:spPr bwMode="auto">
            <a:xfrm>
              <a:off x="467" y="1788"/>
              <a:ext cx="6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1kg</a:t>
              </a:r>
            </a:p>
          </p:txBody>
        </p:sp>
      </p:grp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7843808" y="781030"/>
            <a:ext cx="16573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Quả cân     thường dùng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5" grpId="0"/>
      <p:bldP spid="14346" grpId="0"/>
      <p:bldP spid="14347" grpId="0"/>
      <p:bldP spid="14348" grpId="0"/>
      <p:bldP spid="143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CÂN NHƠN HOÀ 150K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409681"/>
            <a:ext cx="3744912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Line 6"/>
          <p:cNvSpPr>
            <a:spLocks noChangeShapeType="1"/>
          </p:cNvSpPr>
          <p:nvPr/>
        </p:nvSpPr>
        <p:spPr bwMode="auto">
          <a:xfrm flipH="1" flipV="1">
            <a:off x="2195513" y="3281344"/>
            <a:ext cx="1728787" cy="5762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vi-VN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492500" y="714356"/>
            <a:ext cx="30083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36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Cân đồng hồ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52413" y="2982894"/>
            <a:ext cx="19431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Mặt đồng hồ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V="1">
            <a:off x="5868988" y="1770044"/>
            <a:ext cx="1008062" cy="2873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vi-VN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877050" y="1481119"/>
            <a:ext cx="1512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Đĩa cân</a:t>
            </a: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4429125" y="3138469"/>
            <a:ext cx="2232025" cy="431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vi-VN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6732588" y="3354369"/>
            <a:ext cx="1800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Kim cân</a:t>
            </a: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5437188" y="5154594"/>
            <a:ext cx="935037" cy="863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vi-VN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372225" y="5802294"/>
            <a:ext cx="18716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Đế cân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/>
      <p:bldP spid="16392" grpId="0"/>
      <p:bldP spid="16393" grpId="0" animBg="1"/>
      <p:bldP spid="16394" grpId="0"/>
      <p:bldP spid="16395" grpId="0" animBg="1"/>
      <p:bldP spid="16396" grpId="0"/>
      <p:bldP spid="16397" grpId="0" animBg="1"/>
      <p:bldP spid="163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55" name="Picture 47" descr="DSC077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578221"/>
            <a:ext cx="38163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4" name="Picture 46" descr="DSC077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578221"/>
            <a:ext cx="3598862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3" name="Picture 45" descr="DSC0774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912809"/>
            <a:ext cx="381635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2" name="Picture 44" descr="DSC0774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985834"/>
            <a:ext cx="367188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023938" y="1581146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07950" y="214290"/>
            <a:ext cx="1223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 b="1" u="sng" dirty="0"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vi-VN" alt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250825" y="3144834"/>
            <a:ext cx="4356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000" b="1" dirty="0">
                <a:latin typeface="Times New Roman" pitchFamily="18" charset="0"/>
                <a:cs typeface="Times New Roman" pitchFamily="18" charset="0"/>
              </a:rPr>
              <a:t>Hộp đường cân nặng bao nhiêu gam?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4643438" y="3144834"/>
            <a:ext cx="4500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000" b="1" dirty="0">
                <a:latin typeface="Times New Roman" pitchFamily="18" charset="0"/>
                <a:cs typeface="Times New Roman" pitchFamily="18" charset="0"/>
              </a:rPr>
              <a:t>3 quả táo cân nặng bao nhiêu gam?</a:t>
            </a: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323850" y="5665784"/>
            <a:ext cx="5184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000" b="1" dirty="0">
                <a:latin typeface="Times New Roman" pitchFamily="18" charset="0"/>
                <a:cs typeface="Times New Roman" pitchFamily="18" charset="0"/>
              </a:rPr>
              <a:t>Gói mì chính cân nặng bao nhiêu gam?</a:t>
            </a:r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4857752" y="5675331"/>
            <a:ext cx="3960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000" b="1" dirty="0">
                <a:latin typeface="Times New Roman" pitchFamily="18" charset="0"/>
                <a:cs typeface="Times New Roman" pitchFamily="18" charset="0"/>
              </a:rPr>
              <a:t>Quả lê cân nặng bao nhiêu gam?</a:t>
            </a:r>
          </a:p>
        </p:txBody>
      </p:sp>
      <p:sp>
        <p:nvSpPr>
          <p:cNvPr id="17447" name="AutoShape 39"/>
          <p:cNvSpPr>
            <a:spLocks noChangeArrowheads="1"/>
          </p:cNvSpPr>
          <p:nvPr/>
        </p:nvSpPr>
        <p:spPr bwMode="auto">
          <a:xfrm>
            <a:off x="1835150" y="3001959"/>
            <a:ext cx="1368425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BBE0E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vi-VN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200g</a:t>
            </a:r>
          </a:p>
        </p:txBody>
      </p:sp>
      <p:sp>
        <p:nvSpPr>
          <p:cNvPr id="17448" name="AutoShape 40"/>
          <p:cNvSpPr>
            <a:spLocks noChangeArrowheads="1"/>
          </p:cNvSpPr>
          <p:nvPr/>
        </p:nvSpPr>
        <p:spPr bwMode="auto">
          <a:xfrm>
            <a:off x="6084888" y="3073396"/>
            <a:ext cx="1368425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BBE0E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vi-VN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700g</a:t>
            </a:r>
          </a:p>
        </p:txBody>
      </p:sp>
      <p:sp>
        <p:nvSpPr>
          <p:cNvPr id="17449" name="AutoShape 41"/>
          <p:cNvSpPr>
            <a:spLocks noChangeArrowheads="1"/>
          </p:cNvSpPr>
          <p:nvPr/>
        </p:nvSpPr>
        <p:spPr bwMode="auto">
          <a:xfrm>
            <a:off x="6084888" y="5638796"/>
            <a:ext cx="1368425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BBE0E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vi-VN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400g</a:t>
            </a:r>
          </a:p>
        </p:txBody>
      </p:sp>
      <p:sp>
        <p:nvSpPr>
          <p:cNvPr id="17450" name="AutoShape 42"/>
          <p:cNvSpPr>
            <a:spLocks noChangeArrowheads="1"/>
          </p:cNvSpPr>
          <p:nvPr/>
        </p:nvSpPr>
        <p:spPr bwMode="auto">
          <a:xfrm>
            <a:off x="1474788" y="5638796"/>
            <a:ext cx="1368425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BBE0E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vi-VN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210g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7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0" grpId="0" build="allAtOnce"/>
      <p:bldP spid="17435" grpId="1"/>
      <p:bldP spid="17441" grpId="1"/>
      <p:bldP spid="17446" grpId="1"/>
      <p:bldP spid="17447" grpId="0" animBg="1"/>
      <p:bldP spid="17448" grpId="0" animBg="1"/>
      <p:bldP spid="17449" grpId="0" animBg="1"/>
      <p:bldP spid="174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68313" y="5084763"/>
            <a:ext cx="44275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400" b="1" dirty="0">
                <a:solidFill>
                  <a:srgbClr val="FF3300"/>
                </a:solidFill>
                <a:latin typeface="+mj-lt"/>
              </a:rPr>
              <a:t>Quả đu đủ cân nặng bao nhiêu gam?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5148263" y="5157788"/>
            <a:ext cx="39957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400" b="1" dirty="0">
                <a:solidFill>
                  <a:srgbClr val="FF3300"/>
                </a:solidFill>
                <a:latin typeface="+mj-lt"/>
              </a:rPr>
              <a:t>Bắp cải cân nặng bao nhiêu gam?</a:t>
            </a:r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1547813" y="5084763"/>
            <a:ext cx="1727200" cy="576262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vi-VN" altLang="en-US" sz="3200" b="1" dirty="0">
                <a:solidFill>
                  <a:srgbClr val="3366FF"/>
                </a:solidFill>
                <a:latin typeface="+mj-lt"/>
              </a:rPr>
              <a:t>800g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179388" y="981075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400" b="1" u="sng" dirty="0"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alt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alt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6" name="Picture 16" descr="DSC077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628775"/>
            <a:ext cx="3313112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6084888" y="5157788"/>
            <a:ext cx="1727200" cy="576262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sz="32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vi-VN" altLang="en-US" sz="32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pic>
        <p:nvPicPr>
          <p:cNvPr id="20500" name="Picture 20" descr="DSC077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8113" y="1628775"/>
            <a:ext cx="3338512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20490" grpId="1"/>
      <p:bldP spid="20491" grpId="0"/>
      <p:bldP spid="20491" grpId="1"/>
      <p:bldP spid="20492" grpId="0" animBg="1"/>
      <p:bldP spid="204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71472" y="855646"/>
            <a:ext cx="2376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 b="1" u="sng" dirty="0"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vi-VN" alt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82637" y="1643050"/>
            <a:ext cx="3167063" cy="5762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22g + 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47</a:t>
            </a: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g = 69g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436659" y="869934"/>
            <a:ext cx="27352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 dirty="0" smtClean="0">
                <a:latin typeface="Times New Roman" pitchFamily="18" charset="0"/>
                <a:cs typeface="Times New Roman" pitchFamily="18" charset="0"/>
              </a:rPr>
              <a:t> Tính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58787" y="2401892"/>
            <a:ext cx="755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727100" y="2401892"/>
            <a:ext cx="3024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163g + 28g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 = 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390925" y="2328867"/>
            <a:ext cx="1081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vi-VN" altLang="en-US" sz="2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1g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782662" y="2978155"/>
            <a:ext cx="25352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 42g – 25g 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3390925" y="2905130"/>
            <a:ext cx="936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17g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66737" y="3552830"/>
            <a:ext cx="3671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100g + 45g – 26g =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390925" y="3552830"/>
            <a:ext cx="1008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119g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4830787" y="2400305"/>
            <a:ext cx="5762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5262587" y="2400305"/>
            <a:ext cx="172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50g x 2 =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6918350" y="2328867"/>
            <a:ext cx="1152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100g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5335612" y="2976567"/>
            <a:ext cx="1657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96g : 3 =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6991375" y="2905130"/>
            <a:ext cx="1081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32g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64" grpId="0"/>
      <p:bldP spid="19465" grpId="0"/>
      <p:bldP spid="19467" grpId="0"/>
      <p:bldP spid="19468" grpId="0"/>
      <p:bldP spid="19469" grpId="0"/>
      <p:bldP spid="19470" grpId="0"/>
      <p:bldP spid="19471" grpId="0"/>
      <p:bldP spid="19472" grpId="0"/>
      <p:bldP spid="19473" grpId="0"/>
      <p:bldP spid="19474" grpId="0"/>
      <p:bldP spid="19475" grpId="0"/>
      <p:bldP spid="194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0146"/>
            <a:ext cx="8858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b="1" u="sng" dirty="0" smtClean="0">
                <a:latin typeface="Times New Roman" pitchFamily="18" charset="0"/>
                <a:cs typeface="Times New Roman" pitchFamily="18" charset="0"/>
              </a:rPr>
              <a:t>Bài 4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: Cả hộp sữa cân nặng 455g, vỏ hộp cân nặng 58g. Hỏi trong hộp có bao nhiêu gam sữa?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1611320" y="2940059"/>
            <a:ext cx="403225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Hộp sữa nặng: 455g</a:t>
            </a:r>
          </a:p>
          <a:p>
            <a:pPr>
              <a:spcBef>
                <a:spcPct val="50000"/>
              </a:spcBef>
            </a:pP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Vỏ hộp nặng  :   58g</a:t>
            </a: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1971682" y="2554296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400" i="1" u="sng">
                <a:latin typeface="Times New Roman" pitchFamily="18" charset="0"/>
                <a:cs typeface="Times New Roman" pitchFamily="18" charset="0"/>
              </a:rPr>
              <a:t>Tóm tắt: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1555757" y="4124334"/>
            <a:ext cx="3960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Trong hộp có :...gam sữa?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579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210g.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78" y="285749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210g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….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215</Words>
  <Application>Microsoft Office PowerPoint</Application>
  <PresentationFormat>On-screen Show (4:3)</PresentationFormat>
  <Paragraphs>62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18</cp:revision>
  <dcterms:created xsi:type="dcterms:W3CDTF">2016-07-08T09:44:41Z</dcterms:created>
  <dcterms:modified xsi:type="dcterms:W3CDTF">2016-07-18T01:49:46Z</dcterms:modified>
</cp:coreProperties>
</file>